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S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70218-2978-4A2C-AE7E-248CD4AA7242}" type="datetimeFigureOut">
              <a:rPr lang="en-SL" smtClean="0"/>
              <a:t>25/09/2026</a:t>
            </a:fld>
            <a:endParaRPr lang="en-S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A24E4-66D8-457A-92F9-C7F759501055}" type="slidenum">
              <a:rPr lang="en-SL" smtClean="0"/>
              <a:t>‹#›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488620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A24E4-66D8-457A-92F9-C7F759501055}" type="slidenum">
              <a:rPr lang="en-SL" smtClean="0"/>
              <a:t>1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3469454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F2F77-B5CA-31FB-C8D2-9AA705B22E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55C7D-FA85-5E6B-CFB9-C5457C6068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A6407-2DE4-9062-0034-EA9EA07E9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C051B-1FAB-489B-B637-605094722AD2}" type="datetimeFigureOut">
              <a:rPr lang="en-SL" smtClean="0"/>
              <a:t>25/09/2026</a:t>
            </a:fld>
            <a:endParaRPr lang="en-S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858BE-B27B-5815-5E43-C2A2F5C99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2540B-B0CD-CD7E-56B2-99BCF60B2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80E7-3E0B-4F6C-8F1D-2E54A06BAEAE}" type="slidenum">
              <a:rPr lang="en-SL" smtClean="0"/>
              <a:t>‹#›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1987507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4092B-31B7-02F5-E5F6-900CF3059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C23E8-C250-8347-2CD8-3AFEF698D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C297B-56E1-5AB0-0CEA-B9B2F1C7D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C051B-1FAB-489B-B637-605094722AD2}" type="datetimeFigureOut">
              <a:rPr lang="en-SL" smtClean="0"/>
              <a:t>25/09/2026</a:t>
            </a:fld>
            <a:endParaRPr lang="en-S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C638C-8F92-6B7A-AAD6-A7DC41FB6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4D462-F1F1-FBFC-91A7-C4EE7CFDE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80E7-3E0B-4F6C-8F1D-2E54A06BAEAE}" type="slidenum">
              <a:rPr lang="en-SL" smtClean="0"/>
              <a:t>‹#›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2780708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0FF71-7B60-C286-6B2F-ACF30366C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B6FA44-C69B-08CB-260D-AFB8AF03B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8EC1E-6C31-1BBA-9C82-A91A9535D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C051B-1FAB-489B-B637-605094722AD2}" type="datetimeFigureOut">
              <a:rPr lang="en-SL" smtClean="0"/>
              <a:t>25/09/2026</a:t>
            </a:fld>
            <a:endParaRPr lang="en-S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3CF5E-F708-AFFD-DD93-75FCD9D3C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A13A4-AFC1-DD9B-1C29-40B9AB5D8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80E7-3E0B-4F6C-8F1D-2E54A06BAEAE}" type="slidenum">
              <a:rPr lang="en-SL" smtClean="0"/>
              <a:t>‹#›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3106868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8A80F-2C22-E731-A019-231AF9C15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02CEC-0B88-82EB-C734-3E6E9F0C27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D481D4-1217-F3A8-500A-176C6ACF23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160E85-EA63-BB08-B80D-4B39C5243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C051B-1FAB-489B-B637-605094722AD2}" type="datetimeFigureOut">
              <a:rPr lang="en-SL" smtClean="0"/>
              <a:t>25/09/2026</a:t>
            </a:fld>
            <a:endParaRPr lang="en-S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33C29-2208-3BE3-78C6-AB6035ECA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A1A61E-C375-F70E-2137-CC0856BF4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80E7-3E0B-4F6C-8F1D-2E54A06BAEAE}" type="slidenum">
              <a:rPr lang="en-SL" smtClean="0"/>
              <a:t>‹#›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1537859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395A3-1C65-C3BF-F36A-C6231C225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552F1-4E31-14B5-CE92-9BBF50AC9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2FDEE9-235F-A4B6-27F4-EBBF052F99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F8F44A-A1AB-51DE-F893-443B0EBE17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3695BC-98DC-E116-D9CC-0EAEC4353E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CA14B5-7D82-4364-E233-3497F9187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C051B-1FAB-489B-B637-605094722AD2}" type="datetimeFigureOut">
              <a:rPr lang="en-SL" smtClean="0"/>
              <a:t>25/09/2026</a:t>
            </a:fld>
            <a:endParaRPr lang="en-S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B4B7E7-1DAC-30E9-ED43-307F65ED8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3B19B6-422F-3B04-2B85-7269D0B29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80E7-3E0B-4F6C-8F1D-2E54A06BAEAE}" type="slidenum">
              <a:rPr lang="en-SL" smtClean="0"/>
              <a:t>‹#›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4002089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B13A9-B52D-9E8B-5EA2-3A42FCA11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9D0E74-40E9-55BB-53B2-D2CF62DE4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C051B-1FAB-489B-B637-605094722AD2}" type="datetimeFigureOut">
              <a:rPr lang="en-SL" smtClean="0"/>
              <a:t>25/09/2026</a:t>
            </a:fld>
            <a:endParaRPr lang="en-S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EEA9FD-2923-643B-D837-6454AC09F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7AE80-4F32-BD43-2E7D-7857AD66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80E7-3E0B-4F6C-8F1D-2E54A06BAEAE}" type="slidenum">
              <a:rPr lang="en-SL" smtClean="0"/>
              <a:t>‹#›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605986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6FC12E-5463-16AA-478E-60C6DD8B7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C051B-1FAB-489B-B637-605094722AD2}" type="datetimeFigureOut">
              <a:rPr lang="en-SL" smtClean="0"/>
              <a:t>25/09/2026</a:t>
            </a:fld>
            <a:endParaRPr lang="en-S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56E226-3C0E-B1A2-3A0C-610D13FDB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44178A-F087-53D3-DD3A-BDCB0A68B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80E7-3E0B-4F6C-8F1D-2E54A06BAEAE}" type="slidenum">
              <a:rPr lang="en-SL" smtClean="0"/>
              <a:t>‹#›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163546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B21D6-6A77-BE83-2071-84783D8F6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9EB6-F7F7-6EF0-A785-C64B3CE13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DCE83-F3A7-7808-A1D6-A1D707C70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FF25C4-5136-A46A-0C7E-B772F69FC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C051B-1FAB-489B-B637-605094722AD2}" type="datetimeFigureOut">
              <a:rPr lang="en-SL" smtClean="0"/>
              <a:t>25/09/2026</a:t>
            </a:fld>
            <a:endParaRPr lang="en-S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45A3A-3CE2-D5DA-DBB4-449B46681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F007A-A27A-7030-89AD-08DD0EDEB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80E7-3E0B-4F6C-8F1D-2E54A06BAEAE}" type="slidenum">
              <a:rPr lang="en-SL" smtClean="0"/>
              <a:t>‹#›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3213601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2B72-F4F6-7067-F872-CF0A30043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0C1132-675E-E1B7-1F71-CA651472A5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961A6-31E7-A76B-D9D8-B712D2B6E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EA7E96-AB20-18CB-7C38-4EB5570D9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C051B-1FAB-489B-B637-605094722AD2}" type="datetimeFigureOut">
              <a:rPr lang="en-SL" smtClean="0"/>
              <a:t>25/09/2026</a:t>
            </a:fld>
            <a:endParaRPr lang="en-S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76D9A-66FB-AC0F-058E-2A64644F7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8B56C2-8F68-3FE4-66F2-C0165D997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80E7-3E0B-4F6C-8F1D-2E54A06BAEAE}" type="slidenum">
              <a:rPr lang="en-SL" smtClean="0"/>
              <a:t>‹#›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3812337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DB688-5385-1D1E-3834-C129CC4A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9C211-F016-D7FF-30BB-D794657993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D87D1-39D3-C17F-BF44-C80091C9D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C051B-1FAB-489B-B637-605094722AD2}" type="datetimeFigureOut">
              <a:rPr lang="en-SL" smtClean="0"/>
              <a:t>25/09/2026</a:t>
            </a:fld>
            <a:endParaRPr lang="en-S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B14D4-A192-1FC7-42D7-AB90F0D52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46CF3-D11E-1CAC-2A55-9FE51AF90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80E7-3E0B-4F6C-8F1D-2E54A06BAEAE}" type="slidenum">
              <a:rPr lang="en-SL" smtClean="0"/>
              <a:t>‹#›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543066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CD588F-7255-41FC-1D37-0A60A3C2E2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C34A53-7D2E-A11D-2655-65992EF89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CB2F6-F765-B91A-94A2-628289B6F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C051B-1FAB-489B-B637-605094722AD2}" type="datetimeFigureOut">
              <a:rPr lang="en-SL" smtClean="0"/>
              <a:t>25/09/2026</a:t>
            </a:fld>
            <a:endParaRPr lang="en-S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F6628-9A2C-CB99-2EDC-37B35BE41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120A8-FE84-2817-6942-6DDAAA34D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480E7-3E0B-4F6C-8F1D-2E54A06BAEAE}" type="slidenum">
              <a:rPr lang="en-SL" smtClean="0"/>
              <a:t>‹#›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1598337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D38B53-776A-9712-746A-761FA868B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403590-407F-82A0-394E-E1DD1E67E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159515-7436-567E-6222-C82F6CF03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0C051B-1FAB-489B-B637-605094722AD2}" type="datetimeFigureOut">
              <a:rPr lang="en-SL" smtClean="0"/>
              <a:t>25/09/2026</a:t>
            </a:fld>
            <a:endParaRPr lang="en-S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17FCC-7BED-D484-A4EF-7AB407856E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F7E59-A565-EEA6-9C9F-BC4A96950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F480E7-3E0B-4F6C-8F1D-2E54A06BAEAE}" type="slidenum">
              <a:rPr lang="en-SL" smtClean="0"/>
              <a:t>‹#›</a:t>
            </a:fld>
            <a:endParaRPr lang="en-SL"/>
          </a:p>
        </p:txBody>
      </p:sp>
    </p:spTree>
    <p:extLst>
      <p:ext uri="{BB962C8B-B14F-4D97-AF65-F5344CB8AC3E}">
        <p14:creationId xmlns:p14="http://schemas.microsoft.com/office/powerpoint/2010/main" val="1770782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582CD-5C85-C4D6-1BE9-C2F73C024B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EFDA ICT SOLUTIONS</a:t>
            </a:r>
            <a:endParaRPr lang="en-S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65AB28-1BE7-2F21-1A4E-A95A857F2B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SERVICES</a:t>
            </a:r>
            <a:endParaRPr lang="en-SL" dirty="0"/>
          </a:p>
        </p:txBody>
      </p:sp>
    </p:spTree>
    <p:extLst>
      <p:ext uri="{BB962C8B-B14F-4D97-AF65-F5344CB8AC3E}">
        <p14:creationId xmlns:p14="http://schemas.microsoft.com/office/powerpoint/2010/main" val="2896348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7AC65-E055-7088-E2C6-717FAD0DE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9137"/>
          </a:xfrm>
        </p:spPr>
        <p:txBody>
          <a:bodyPr/>
          <a:lstStyle/>
          <a:p>
            <a:r>
              <a:rPr lang="en-US" dirty="0"/>
              <a:t>01.Enterprise Software Solutions</a:t>
            </a:r>
            <a:endParaRPr lang="en-S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219FF-ADEF-3B90-55B6-EF4A970D1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0346"/>
            <a:ext cx="10515600" cy="531591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SL" sz="6400" dirty="0"/>
              <a:t>We develop software that helps organizations manage their everyday operations from one connected platform.</a:t>
            </a:r>
          </a:p>
          <a:p>
            <a:r>
              <a:rPr lang="en-SL" sz="6400" b="1" dirty="0"/>
              <a:t>Business Management</a:t>
            </a:r>
          </a:p>
          <a:p>
            <a:pPr lvl="0"/>
            <a:r>
              <a:rPr lang="en-SL" sz="6400" dirty="0"/>
              <a:t>Enterprise Resource Planning (ERP)</a:t>
            </a:r>
          </a:p>
          <a:p>
            <a:pPr lvl="0"/>
            <a:r>
              <a:rPr lang="en-SL" sz="6400" dirty="0"/>
              <a:t>Customer Relationship Management (CRM)</a:t>
            </a:r>
          </a:p>
          <a:p>
            <a:pPr lvl="0"/>
            <a:r>
              <a:rPr lang="en-SL" sz="6400" dirty="0"/>
              <a:t>Human Resources and Payroll</a:t>
            </a:r>
          </a:p>
          <a:p>
            <a:pPr lvl="0"/>
            <a:r>
              <a:rPr lang="en-SL" sz="6400" dirty="0"/>
              <a:t>Accounting and Financial Management</a:t>
            </a:r>
          </a:p>
          <a:p>
            <a:pPr lvl="0"/>
            <a:r>
              <a:rPr lang="en-SL" sz="6400" dirty="0"/>
              <a:t>Inventory and Stock Management</a:t>
            </a:r>
          </a:p>
          <a:p>
            <a:pPr lvl="0"/>
            <a:r>
              <a:rPr lang="en-SL" sz="6400" dirty="0"/>
              <a:t>Procurement and Supplier Management</a:t>
            </a:r>
          </a:p>
          <a:p>
            <a:pPr lvl="0"/>
            <a:r>
              <a:rPr lang="en-SL" sz="6400" dirty="0"/>
              <a:t>Project and Task Management</a:t>
            </a:r>
          </a:p>
          <a:p>
            <a:pPr lvl="0"/>
            <a:r>
              <a:rPr lang="en-SL" sz="6400" dirty="0"/>
              <a:t>Document and Records Management</a:t>
            </a:r>
          </a:p>
          <a:p>
            <a:pPr lvl="0"/>
            <a:r>
              <a:rPr lang="en-SL" sz="6400" dirty="0"/>
              <a:t>Custom Business Management Systems</a:t>
            </a:r>
          </a:p>
          <a:p>
            <a:r>
              <a:rPr lang="en-SL" sz="6400" b="1" dirty="0"/>
              <a:t>Business Intelligence</a:t>
            </a:r>
          </a:p>
          <a:p>
            <a:r>
              <a:rPr lang="en-SL" sz="6400" dirty="0"/>
              <a:t>Turn business information into useful insights through:</a:t>
            </a:r>
          </a:p>
          <a:p>
            <a:pPr lvl="0"/>
            <a:r>
              <a:rPr lang="en-SL" sz="6400" dirty="0"/>
              <a:t>Management dashboards</a:t>
            </a:r>
          </a:p>
          <a:p>
            <a:pPr lvl="0"/>
            <a:r>
              <a:rPr lang="en-SL" sz="6400" dirty="0"/>
              <a:t>Financial reports</a:t>
            </a:r>
          </a:p>
          <a:p>
            <a:pPr lvl="0"/>
            <a:r>
              <a:rPr lang="en-SL" sz="6400" dirty="0"/>
              <a:t>Operational analytics</a:t>
            </a:r>
          </a:p>
          <a:p>
            <a:pPr lvl="0"/>
            <a:r>
              <a:rPr lang="en-SL" sz="6400" dirty="0"/>
              <a:t>Performance monitoring</a:t>
            </a:r>
          </a:p>
          <a:p>
            <a:pPr lvl="0"/>
            <a:r>
              <a:rPr lang="en-SL" sz="6400" dirty="0"/>
              <a:t>Data visualization</a:t>
            </a:r>
          </a:p>
          <a:p>
            <a:endParaRPr lang="en-SL" dirty="0"/>
          </a:p>
        </p:txBody>
      </p:sp>
    </p:spTree>
    <p:extLst>
      <p:ext uri="{BB962C8B-B14F-4D97-AF65-F5344CB8AC3E}">
        <p14:creationId xmlns:p14="http://schemas.microsoft.com/office/powerpoint/2010/main" val="422345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19031-BB2B-0EA9-D688-BA835CF0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4147"/>
          </a:xfrm>
        </p:spPr>
        <p:txBody>
          <a:bodyPr/>
          <a:lstStyle/>
          <a:p>
            <a:r>
              <a:rPr lang="en-US" dirty="0"/>
              <a:t>02. FinTech &amp; Digital Financial Solutions </a:t>
            </a:r>
            <a:endParaRPr lang="en-S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BA57F-190D-6B15-9B9B-E17B557C4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1342"/>
            <a:ext cx="10515600" cy="53004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300" dirty="0"/>
              <a:t>We develop technology </a:t>
            </a:r>
            <a:r>
              <a:rPr lang="en-US" sz="1700" dirty="0"/>
              <a:t>that</a:t>
            </a:r>
            <a:r>
              <a:rPr lang="en-US" sz="2300" dirty="0"/>
              <a:t> supports modern financial services and digital commerce.</a:t>
            </a:r>
          </a:p>
          <a:p>
            <a:pPr marL="0" indent="0">
              <a:buNone/>
            </a:pPr>
            <a:endParaRPr lang="en-US" sz="2300" dirty="0"/>
          </a:p>
          <a:p>
            <a:r>
              <a:rPr lang="en-US" sz="2300" dirty="0"/>
              <a:t>Financial Technology</a:t>
            </a:r>
          </a:p>
          <a:p>
            <a:r>
              <a:rPr lang="en-US" sz="2300" dirty="0"/>
              <a:t>Payment platforms</a:t>
            </a:r>
          </a:p>
          <a:p>
            <a:r>
              <a:rPr lang="en-US" sz="2300" dirty="0"/>
              <a:t>Mobile-money integrations</a:t>
            </a:r>
          </a:p>
          <a:p>
            <a:r>
              <a:rPr lang="en-US" sz="2300" dirty="0"/>
              <a:t>Payment APIs</a:t>
            </a:r>
          </a:p>
          <a:p>
            <a:r>
              <a:rPr lang="en-US" sz="2300" dirty="0"/>
              <a:t>Digital wallets</a:t>
            </a:r>
          </a:p>
          <a:p>
            <a:r>
              <a:rPr lang="en-US" sz="2300" dirty="0"/>
              <a:t>Merchant payment systems</a:t>
            </a:r>
          </a:p>
          <a:p>
            <a:r>
              <a:rPr lang="en-US" sz="2300" dirty="0"/>
              <a:t>Billing and invoicing platforms</a:t>
            </a:r>
          </a:p>
          <a:p>
            <a:r>
              <a:rPr lang="en-US" sz="2300" dirty="0"/>
              <a:t>Remittance solutions</a:t>
            </a:r>
          </a:p>
          <a:p>
            <a:r>
              <a:rPr lang="en-US" sz="2300" dirty="0"/>
              <a:t>Agent-management systems</a:t>
            </a:r>
          </a:p>
          <a:p>
            <a:r>
              <a:rPr lang="en-US" sz="2300" dirty="0"/>
              <a:t>Transaction-management platforms</a:t>
            </a:r>
          </a:p>
          <a:p>
            <a:r>
              <a:rPr lang="en-US" sz="2300" dirty="0"/>
              <a:t>Financial dashboards</a:t>
            </a:r>
          </a:p>
          <a:p>
            <a:endParaRPr lang="en-US" sz="2300" dirty="0"/>
          </a:p>
          <a:p>
            <a:pPr marL="0" indent="0">
              <a:buNone/>
            </a:pPr>
            <a:r>
              <a:rPr lang="en-US" sz="2300" dirty="0"/>
              <a:t>Our solutions can be designed to integrate with existing banks, mobile-money operators and licensed payment providers. Financial services that require regulatory approval are developed in accordance with applicable laws and with the appropriate licensed partners.</a:t>
            </a:r>
          </a:p>
          <a:p>
            <a:endParaRPr lang="en-SL" dirty="0"/>
          </a:p>
        </p:txBody>
      </p:sp>
    </p:spTree>
    <p:extLst>
      <p:ext uri="{BB962C8B-B14F-4D97-AF65-F5344CB8AC3E}">
        <p14:creationId xmlns:p14="http://schemas.microsoft.com/office/powerpoint/2010/main" val="3284495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51508-FFB0-2AF0-BA0B-46053FFEB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118"/>
          </a:xfrm>
        </p:spPr>
        <p:txBody>
          <a:bodyPr/>
          <a:lstStyle/>
          <a:p>
            <a:r>
              <a:rPr lang="en-US" dirty="0"/>
              <a:t>03. AI and Intelligent Software</a:t>
            </a:r>
            <a:endParaRPr lang="en-S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A3293-0373-AAE3-ED20-C868D4C2F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9056"/>
            <a:ext cx="10515600" cy="524655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We use artificial intelligence to make software more useful, responsive and efficient.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AI Solutions</a:t>
            </a:r>
          </a:p>
          <a:p>
            <a:r>
              <a:rPr lang="en-US" dirty="0"/>
              <a:t>AI chatbots and virtual assistants</a:t>
            </a:r>
          </a:p>
          <a:p>
            <a:r>
              <a:rPr lang="en-US" dirty="0"/>
              <a:t>AI-powered customer support</a:t>
            </a:r>
          </a:p>
          <a:p>
            <a:r>
              <a:rPr lang="en-US" dirty="0"/>
              <a:t>Intelligent search</a:t>
            </a:r>
          </a:p>
          <a:p>
            <a:r>
              <a:rPr lang="en-US" dirty="0"/>
              <a:t>Document analysis</a:t>
            </a:r>
          </a:p>
          <a:p>
            <a:r>
              <a:rPr lang="en-US" dirty="0"/>
              <a:t>Recommendation systems</a:t>
            </a:r>
          </a:p>
          <a:p>
            <a:r>
              <a:rPr lang="en-US" dirty="0"/>
              <a:t>Predictive analytics</a:t>
            </a:r>
          </a:p>
          <a:p>
            <a:r>
              <a:rPr lang="en-US" dirty="0"/>
              <a:t>Computer vision</a:t>
            </a:r>
          </a:p>
          <a:p>
            <a:r>
              <a:rPr lang="en-US" dirty="0"/>
              <a:t>AI business assistants</a:t>
            </a:r>
          </a:p>
          <a:p>
            <a:r>
              <a:rPr lang="en-US" dirty="0"/>
              <a:t>Machine-learning applications</a:t>
            </a:r>
          </a:p>
          <a:p>
            <a:r>
              <a:rPr lang="en-US" dirty="0"/>
              <a:t>Generative AI integrations</a:t>
            </a:r>
          </a:p>
          <a:p>
            <a:r>
              <a:rPr lang="en-US" dirty="0"/>
              <a:t>AI-powered real-estate search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Our goal is to use AI where it provides practical value — helping organizations automate repetitive work, find information faster and make better use of their data.</a:t>
            </a:r>
          </a:p>
          <a:p>
            <a:endParaRPr lang="en-SL" dirty="0"/>
          </a:p>
        </p:txBody>
      </p:sp>
    </p:spTree>
    <p:extLst>
      <p:ext uri="{BB962C8B-B14F-4D97-AF65-F5344CB8AC3E}">
        <p14:creationId xmlns:p14="http://schemas.microsoft.com/office/powerpoint/2010/main" val="542398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A0F79-9A3B-CB04-3742-BD94BAC11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4088"/>
          </a:xfrm>
        </p:spPr>
        <p:txBody>
          <a:bodyPr/>
          <a:lstStyle/>
          <a:p>
            <a:r>
              <a:rPr lang="en-US" dirty="0"/>
              <a:t>04. Mobile Application Development</a:t>
            </a:r>
            <a:endParaRPr lang="en-S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3FEA2-9837-D54F-88C0-6D68682EE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9056"/>
            <a:ext cx="10515600" cy="520158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We design and develop mobile applications for Android and iOS, from the initial idea through deployment and ongoing improvement.</a:t>
            </a:r>
          </a:p>
          <a:p>
            <a:r>
              <a:rPr lang="en-US" dirty="0"/>
              <a:t>Mobile Solutions</a:t>
            </a:r>
          </a:p>
          <a:p>
            <a:r>
              <a:rPr lang="en-US" dirty="0"/>
              <a:t>FinTech applications</a:t>
            </a:r>
          </a:p>
          <a:p>
            <a:r>
              <a:rPr lang="en-US" dirty="0"/>
              <a:t>E-commerce apps</a:t>
            </a:r>
          </a:p>
          <a:p>
            <a:r>
              <a:rPr lang="en-US" dirty="0"/>
              <a:t>Real-estate applications</a:t>
            </a:r>
          </a:p>
          <a:p>
            <a:r>
              <a:rPr lang="en-US" dirty="0"/>
              <a:t>Education platforms</a:t>
            </a:r>
          </a:p>
          <a:p>
            <a:r>
              <a:rPr lang="en-US" dirty="0"/>
              <a:t>Transport and logistics apps</a:t>
            </a:r>
          </a:p>
          <a:p>
            <a:r>
              <a:rPr lang="en-US" dirty="0"/>
              <a:t>Business applications</a:t>
            </a:r>
          </a:p>
          <a:p>
            <a:r>
              <a:rPr lang="en-US" dirty="0"/>
              <a:t>Government-service applications</a:t>
            </a:r>
          </a:p>
          <a:p>
            <a:r>
              <a:rPr lang="en-US" dirty="0"/>
              <a:t>Field-data collection apps</a:t>
            </a:r>
          </a:p>
          <a:p>
            <a:r>
              <a:rPr lang="en-US" dirty="0"/>
              <a:t>Customer-service applications</a:t>
            </a:r>
          </a:p>
          <a:p>
            <a:r>
              <a:rPr lang="en-US" dirty="0"/>
              <a:t>Our Mobile Architecture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Flutter → API → Backend → PostgreSQL → Cloud</a:t>
            </a:r>
          </a:p>
          <a:p>
            <a:pPr marL="0" indent="0">
              <a:buNone/>
            </a:pPr>
            <a:r>
              <a:rPr lang="en-US" dirty="0"/>
              <a:t>This approach allows applications to share a reliable backend while supporting multiple devices and platforms.</a:t>
            </a:r>
          </a:p>
          <a:p>
            <a:endParaRPr lang="en-SL" dirty="0"/>
          </a:p>
        </p:txBody>
      </p:sp>
    </p:spTree>
    <p:extLst>
      <p:ext uri="{BB962C8B-B14F-4D97-AF65-F5344CB8AC3E}">
        <p14:creationId xmlns:p14="http://schemas.microsoft.com/office/powerpoint/2010/main" val="2256223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0F281-4484-26C5-DB7C-F2ABDF18D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4088"/>
          </a:xfrm>
        </p:spPr>
        <p:txBody>
          <a:bodyPr/>
          <a:lstStyle/>
          <a:p>
            <a:r>
              <a:rPr lang="en-US" dirty="0"/>
              <a:t>05. Web and Cloud Solutions</a:t>
            </a:r>
            <a:endParaRPr lang="en-S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FF43DE-E71E-80E8-DEA7-EC3B033BB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4846"/>
            <a:ext cx="10515600" cy="5300421"/>
          </a:xfrm>
        </p:spPr>
        <p:txBody>
          <a:bodyPr>
            <a:normAutofit fontScale="25000" lnSpcReduction="20000"/>
          </a:bodyPr>
          <a:lstStyle/>
          <a:p>
            <a:r>
              <a:rPr lang="en-US" sz="6400" dirty="0"/>
              <a:t>We build modern websites, web applications and cloud-based platforms that can grow with your organization.</a:t>
            </a:r>
          </a:p>
          <a:p>
            <a:r>
              <a:rPr lang="en-US" sz="6400" dirty="0"/>
              <a:t>Web Development</a:t>
            </a:r>
          </a:p>
          <a:p>
            <a:r>
              <a:rPr lang="en-US" sz="6400" dirty="0"/>
              <a:t>Corporate websites</a:t>
            </a:r>
          </a:p>
          <a:p>
            <a:r>
              <a:rPr lang="en-US" sz="6400" dirty="0"/>
              <a:t>Business web applications</a:t>
            </a:r>
          </a:p>
          <a:p>
            <a:r>
              <a:rPr lang="en-US" sz="6400" dirty="0"/>
              <a:t>Customer portals</a:t>
            </a:r>
          </a:p>
          <a:p>
            <a:r>
              <a:rPr lang="en-US" sz="6400" dirty="0"/>
              <a:t>SaaS platforms</a:t>
            </a:r>
          </a:p>
          <a:p>
            <a:r>
              <a:rPr lang="en-US" sz="6400" dirty="0"/>
              <a:t>Online marketplaces</a:t>
            </a:r>
          </a:p>
          <a:p>
            <a:r>
              <a:rPr lang="en-US" sz="6400" dirty="0"/>
              <a:t>Booking and service platforms</a:t>
            </a:r>
          </a:p>
          <a:p>
            <a:r>
              <a:rPr lang="en-US" sz="6400" dirty="0"/>
              <a:t>REST APIs</a:t>
            </a:r>
          </a:p>
          <a:p>
            <a:r>
              <a:rPr lang="en-US" sz="6400" dirty="0"/>
              <a:t>Authentication systems</a:t>
            </a:r>
          </a:p>
          <a:p>
            <a:r>
              <a:rPr lang="en-US" sz="6400" dirty="0"/>
              <a:t>Cloud &amp; Infrastructure</a:t>
            </a:r>
          </a:p>
          <a:p>
            <a:r>
              <a:rPr lang="en-US" sz="6400" dirty="0"/>
              <a:t>Cloud deployment</a:t>
            </a:r>
          </a:p>
          <a:p>
            <a:r>
              <a:rPr lang="en-US" sz="6400" dirty="0"/>
              <a:t>Database hosting</a:t>
            </a:r>
          </a:p>
          <a:p>
            <a:r>
              <a:rPr lang="en-US" sz="6400" dirty="0"/>
              <a:t>Cloud storage</a:t>
            </a:r>
          </a:p>
          <a:p>
            <a:r>
              <a:rPr lang="en-US" sz="6400" dirty="0"/>
              <a:t>Automated backups</a:t>
            </a:r>
          </a:p>
          <a:p>
            <a:r>
              <a:rPr lang="en-US" sz="6400" dirty="0"/>
              <a:t>DevOps</a:t>
            </a:r>
          </a:p>
          <a:p>
            <a:r>
              <a:rPr lang="en-US" sz="6400" dirty="0"/>
              <a:t>System monitoring</a:t>
            </a:r>
          </a:p>
          <a:p>
            <a:r>
              <a:rPr lang="en-US" sz="6400" dirty="0"/>
              <a:t>Application maintenance</a:t>
            </a:r>
          </a:p>
          <a:p>
            <a:br>
              <a:rPr lang="en-US" dirty="0"/>
            </a:br>
            <a:endParaRPr lang="en-US" dirty="0"/>
          </a:p>
          <a:p>
            <a:endParaRPr lang="en-SL" dirty="0"/>
          </a:p>
        </p:txBody>
      </p:sp>
    </p:spTree>
    <p:extLst>
      <p:ext uri="{BB962C8B-B14F-4D97-AF65-F5344CB8AC3E}">
        <p14:creationId xmlns:p14="http://schemas.microsoft.com/office/powerpoint/2010/main" val="3304438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1A6C3-555E-0C41-B9A6-523F78C04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4147"/>
          </a:xfrm>
        </p:spPr>
        <p:txBody>
          <a:bodyPr/>
          <a:lstStyle/>
          <a:p>
            <a:r>
              <a:rPr lang="en-US" dirty="0"/>
              <a:t>06. Real Estate Technology</a:t>
            </a:r>
            <a:endParaRPr lang="en-S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4C1AF-516E-750C-E8AF-7FEE2068F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9134"/>
            <a:ext cx="10515600" cy="5306518"/>
          </a:xfrm>
        </p:spPr>
        <p:txBody>
          <a:bodyPr>
            <a:normAutofit fontScale="25000" lnSpcReduction="20000"/>
          </a:bodyPr>
          <a:lstStyle/>
          <a:p>
            <a:r>
              <a:rPr lang="en-US" sz="6400" dirty="0"/>
              <a:t>EFDA is developing technology specifically for the African real-estate market.</a:t>
            </a:r>
          </a:p>
          <a:p>
            <a:r>
              <a:rPr lang="en-US" sz="6400" dirty="0"/>
              <a:t>EFDA Real Estate Platform</a:t>
            </a:r>
          </a:p>
          <a:p>
            <a:r>
              <a:rPr lang="en-US" sz="6400" dirty="0"/>
              <a:t>Property listings</a:t>
            </a:r>
          </a:p>
          <a:p>
            <a:r>
              <a:rPr lang="en-US" sz="6400" dirty="0"/>
              <a:t>Buy and rent search</a:t>
            </a:r>
          </a:p>
          <a:p>
            <a:r>
              <a:rPr lang="en-US" sz="6400" dirty="0"/>
              <a:t>Property identification numbers</a:t>
            </a:r>
          </a:p>
          <a:p>
            <a:r>
              <a:rPr lang="en-US" sz="6400" dirty="0"/>
              <a:t>Agent management</a:t>
            </a:r>
          </a:p>
          <a:p>
            <a:r>
              <a:rPr lang="en-US" sz="6400" dirty="0"/>
              <a:t>Property galleries</a:t>
            </a:r>
          </a:p>
          <a:p>
            <a:r>
              <a:rPr lang="en-US" sz="6400" dirty="0"/>
              <a:t>Property search and filtering</a:t>
            </a:r>
          </a:p>
          <a:p>
            <a:r>
              <a:rPr lang="en-US" sz="6400" dirty="0"/>
              <a:t>Interactive maps</a:t>
            </a:r>
          </a:p>
          <a:p>
            <a:r>
              <a:rPr lang="en-US" sz="6400" dirty="0"/>
              <a:t>GIS integration</a:t>
            </a:r>
          </a:p>
          <a:p>
            <a:r>
              <a:rPr lang="en-US" sz="6400" dirty="0"/>
              <a:t>Property valuation tools</a:t>
            </a:r>
          </a:p>
          <a:p>
            <a:r>
              <a:rPr lang="en-US" sz="6400" dirty="0"/>
              <a:t>Land and property databases</a:t>
            </a:r>
          </a:p>
          <a:p>
            <a:r>
              <a:rPr lang="en-US" sz="6400" dirty="0"/>
              <a:t>Property-management systems</a:t>
            </a:r>
          </a:p>
          <a:p>
            <a:r>
              <a:rPr lang="en-US" sz="6400" dirty="0"/>
              <a:t>Developer portals</a:t>
            </a:r>
          </a:p>
          <a:p>
            <a:r>
              <a:rPr lang="en-US" sz="6400" dirty="0"/>
              <a:t>Agent dashboards</a:t>
            </a:r>
          </a:p>
          <a:p>
            <a:r>
              <a:rPr lang="en-US" sz="6400" dirty="0"/>
              <a:t>Real-estate mobile applications</a:t>
            </a:r>
          </a:p>
          <a:p>
            <a:r>
              <a:rPr lang="en-US" sz="6400" dirty="0"/>
              <a:t>Our platform can evolve from a WordPress-based solution into a dedicated real-estate technology platform and SaaS product.</a:t>
            </a:r>
          </a:p>
          <a:p>
            <a:endParaRPr lang="en-SL" dirty="0"/>
          </a:p>
        </p:txBody>
      </p:sp>
    </p:spTree>
    <p:extLst>
      <p:ext uri="{BB962C8B-B14F-4D97-AF65-F5344CB8AC3E}">
        <p14:creationId xmlns:p14="http://schemas.microsoft.com/office/powerpoint/2010/main" val="628056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F3E4F-04B9-97DC-9AB7-C45FDA0F1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4147"/>
          </a:xfrm>
        </p:spPr>
        <p:txBody>
          <a:bodyPr/>
          <a:lstStyle/>
          <a:p>
            <a:r>
              <a:rPr lang="en-US" dirty="0"/>
              <a:t>07. </a:t>
            </a:r>
            <a:r>
              <a:rPr lang="en-US" dirty="0" err="1"/>
              <a:t>GIS,Land</a:t>
            </a:r>
            <a:r>
              <a:rPr lang="en-US" dirty="0"/>
              <a:t> and Survey Technology</a:t>
            </a:r>
            <a:endParaRPr lang="en-S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FF827-3086-3A5A-84EE-F59512A26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4125"/>
            <a:ext cx="10515600" cy="538146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We combine geographic information systems with software and databases to help organizations manage land and location-based information.</a:t>
            </a:r>
          </a:p>
          <a:p>
            <a:r>
              <a:rPr lang="en-US" dirty="0"/>
              <a:t>GIS &amp; Spatial Solutions</a:t>
            </a:r>
          </a:p>
          <a:p>
            <a:r>
              <a:rPr lang="en-US" dirty="0"/>
              <a:t>GIS mapping</a:t>
            </a:r>
          </a:p>
          <a:p>
            <a:r>
              <a:rPr lang="en-US" dirty="0"/>
              <a:t>Land information systems</a:t>
            </a:r>
          </a:p>
          <a:p>
            <a:r>
              <a:rPr lang="en-US" dirty="0"/>
              <a:t>Property mapping</a:t>
            </a:r>
          </a:p>
          <a:p>
            <a:r>
              <a:rPr lang="en-US" dirty="0"/>
              <a:t>Spatial databases</a:t>
            </a:r>
          </a:p>
          <a:p>
            <a:r>
              <a:rPr lang="en-US" dirty="0"/>
              <a:t>Survey-data management</a:t>
            </a:r>
          </a:p>
          <a:p>
            <a:r>
              <a:rPr lang="en-US" dirty="0"/>
              <a:t>Digital cadastral solutions</a:t>
            </a:r>
          </a:p>
          <a:p>
            <a:r>
              <a:rPr lang="en-US" dirty="0"/>
              <a:t>Location intelligence</a:t>
            </a:r>
          </a:p>
          <a:p>
            <a:r>
              <a:rPr lang="en-US" dirty="0"/>
              <a:t>Web-based maps</a:t>
            </a:r>
          </a:p>
          <a:p>
            <a:r>
              <a:rPr lang="en-US" dirty="0"/>
              <a:t>GIS dashboards</a:t>
            </a:r>
          </a:p>
          <a:p>
            <a:r>
              <a:rPr lang="en-US" dirty="0"/>
              <a:t>Drone and GIS data integration</a:t>
            </a:r>
          </a:p>
          <a:p>
            <a:r>
              <a:rPr lang="en-US" dirty="0"/>
              <a:t>Technology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PostgreSQL + </a:t>
            </a:r>
            <a:r>
              <a:rPr lang="en-US" dirty="0" err="1"/>
              <a:t>PostGIS</a:t>
            </a:r>
            <a:r>
              <a:rPr lang="en-US" dirty="0"/>
              <a:t> + QGIS + Python + JavaScript</a:t>
            </a:r>
          </a:p>
          <a:p>
            <a:pPr marL="0" indent="0">
              <a:buNone/>
            </a:pPr>
            <a:r>
              <a:rPr lang="en-US" dirty="0"/>
              <a:t>These technologies can be combined to build scalable systems for land, property, infrastructure and spatial data management.</a:t>
            </a:r>
          </a:p>
          <a:p>
            <a:endParaRPr lang="en-SL" dirty="0"/>
          </a:p>
        </p:txBody>
      </p:sp>
    </p:spTree>
    <p:extLst>
      <p:ext uri="{BB962C8B-B14F-4D97-AF65-F5344CB8AC3E}">
        <p14:creationId xmlns:p14="http://schemas.microsoft.com/office/powerpoint/2010/main" val="1444255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0246B-48B9-2AD8-E2A6-D79AF0B8F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9078"/>
          </a:xfrm>
        </p:spPr>
        <p:txBody>
          <a:bodyPr/>
          <a:lstStyle/>
          <a:p>
            <a:r>
              <a:rPr lang="en-US" dirty="0"/>
              <a:t>08. E-Commerce and Digital Commerce</a:t>
            </a:r>
            <a:endParaRPr lang="en-S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A1C31-CC8E-0261-B647-CD838A68B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9115"/>
            <a:ext cx="10515600" cy="530651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We build digital marketplaces and online commerce systems that connect businesses with customers.</a:t>
            </a:r>
          </a:p>
          <a:p>
            <a:r>
              <a:rPr lang="en-US" dirty="0"/>
              <a:t>E-Commerce Solutions</a:t>
            </a:r>
          </a:p>
          <a:p>
            <a:r>
              <a:rPr lang="en-US" dirty="0"/>
              <a:t>Online stores</a:t>
            </a:r>
          </a:p>
          <a:p>
            <a:r>
              <a:rPr lang="en-US" dirty="0"/>
              <a:t>Multi-vendor marketplaces</a:t>
            </a:r>
          </a:p>
          <a:p>
            <a:r>
              <a:rPr lang="en-US" dirty="0"/>
              <a:t>E-commerce mobile apps</a:t>
            </a:r>
          </a:p>
          <a:p>
            <a:r>
              <a:rPr lang="en-US" dirty="0"/>
              <a:t>Product catalogues</a:t>
            </a:r>
          </a:p>
          <a:p>
            <a:r>
              <a:rPr lang="en-US" dirty="0"/>
              <a:t>Inventory integration</a:t>
            </a:r>
          </a:p>
          <a:p>
            <a:r>
              <a:rPr lang="en-US" dirty="0"/>
              <a:t>Online payments</a:t>
            </a:r>
          </a:p>
          <a:p>
            <a:r>
              <a:rPr lang="en-US" dirty="0"/>
              <a:t>Delivery integration</a:t>
            </a:r>
          </a:p>
          <a:p>
            <a:r>
              <a:rPr lang="en-US" dirty="0"/>
              <a:t>Vendor dashboards</a:t>
            </a:r>
          </a:p>
          <a:p>
            <a:r>
              <a:rPr lang="en-US" dirty="0"/>
              <a:t>Customer accounts</a:t>
            </a:r>
          </a:p>
          <a:p>
            <a:r>
              <a:rPr lang="en-US" dirty="0"/>
              <a:t>Order management</a:t>
            </a:r>
          </a:p>
          <a:p>
            <a:r>
              <a:rPr lang="en-US" dirty="0"/>
              <a:t>Sales reporting</a:t>
            </a:r>
          </a:p>
          <a:p>
            <a:endParaRPr lang="en-SL" dirty="0"/>
          </a:p>
        </p:txBody>
      </p:sp>
    </p:spTree>
    <p:extLst>
      <p:ext uri="{BB962C8B-B14F-4D97-AF65-F5344CB8AC3E}">
        <p14:creationId xmlns:p14="http://schemas.microsoft.com/office/powerpoint/2010/main" val="3540664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3280E-3C09-1DC6-A231-A67CE3310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9059"/>
          </a:xfrm>
        </p:spPr>
        <p:txBody>
          <a:bodyPr/>
          <a:lstStyle/>
          <a:p>
            <a:r>
              <a:rPr lang="en-US" dirty="0"/>
              <a:t>09. Education Technology</a:t>
            </a:r>
            <a:endParaRPr lang="en-S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744BA-4211-7D45-90B5-038CA3C77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066"/>
            <a:ext cx="10515600" cy="523156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We develop digital tools that make education and administration easier for schools, training organizations and educational institutions.</a:t>
            </a:r>
          </a:p>
          <a:p>
            <a:r>
              <a:rPr lang="en-US" dirty="0"/>
              <a:t>Education Solutions</a:t>
            </a:r>
          </a:p>
          <a:p>
            <a:r>
              <a:rPr lang="en-US" dirty="0"/>
              <a:t>School-management systems</a:t>
            </a:r>
          </a:p>
          <a:p>
            <a:r>
              <a:rPr lang="en-US" dirty="0"/>
              <a:t>Student information systems</a:t>
            </a:r>
          </a:p>
          <a:p>
            <a:r>
              <a:rPr lang="en-US" dirty="0"/>
              <a:t>Student portals</a:t>
            </a:r>
          </a:p>
          <a:p>
            <a:r>
              <a:rPr lang="en-US" dirty="0"/>
              <a:t>Learning-management systems</a:t>
            </a:r>
          </a:p>
          <a:p>
            <a:r>
              <a:rPr lang="en-US" dirty="0"/>
              <a:t>Online examinations</a:t>
            </a:r>
          </a:p>
          <a:p>
            <a:r>
              <a:rPr lang="en-US" dirty="0"/>
              <a:t>Digital libraries</a:t>
            </a:r>
          </a:p>
          <a:p>
            <a:r>
              <a:rPr lang="en-US" dirty="0"/>
              <a:t>E-learning platforms</a:t>
            </a:r>
          </a:p>
          <a:p>
            <a:r>
              <a:rPr lang="en-US" dirty="0"/>
              <a:t>Course-management systems</a:t>
            </a:r>
          </a:p>
          <a:p>
            <a:r>
              <a:rPr lang="en-US" dirty="0"/>
              <a:t>Teacher and administrator dashboards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These technologies can also support EFDA's broader vision for an ICT Resource Center serving students, educators and school dropouts.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SL" dirty="0"/>
          </a:p>
        </p:txBody>
      </p:sp>
    </p:spTree>
    <p:extLst>
      <p:ext uri="{BB962C8B-B14F-4D97-AF65-F5344CB8AC3E}">
        <p14:creationId xmlns:p14="http://schemas.microsoft.com/office/powerpoint/2010/main" val="631414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77C13-2351-F715-0DDF-38986ADE6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4029"/>
          </a:xfrm>
        </p:spPr>
        <p:txBody>
          <a:bodyPr/>
          <a:lstStyle/>
          <a:p>
            <a:r>
              <a:rPr lang="en-US" dirty="0"/>
              <a:t>10. Cybersecurity and Digital Protection</a:t>
            </a:r>
            <a:endParaRPr lang="en-S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2122C-783A-B91D-BC57-1B7E44406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9076"/>
            <a:ext cx="10515600" cy="53215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Security is built into the development process rather than treated as an afterthought.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Cybersecurity Services</a:t>
            </a:r>
          </a:p>
          <a:p>
            <a:r>
              <a:rPr lang="en-US" dirty="0"/>
              <a:t>Security assessments</a:t>
            </a:r>
          </a:p>
          <a:p>
            <a:r>
              <a:rPr lang="en-US" dirty="0"/>
              <a:t>Identity and access management</a:t>
            </a:r>
          </a:p>
          <a:p>
            <a:r>
              <a:rPr lang="en-US" dirty="0"/>
              <a:t>Secure API development</a:t>
            </a:r>
          </a:p>
          <a:p>
            <a:r>
              <a:rPr lang="en-US" dirty="0"/>
              <a:t>Database security</a:t>
            </a:r>
          </a:p>
          <a:p>
            <a:r>
              <a:rPr lang="en-US" dirty="0"/>
              <a:t>Application security</a:t>
            </a:r>
          </a:p>
          <a:p>
            <a:r>
              <a:rPr lang="en-US" dirty="0"/>
              <a:t>Backup and disaster recovery</a:t>
            </a:r>
          </a:p>
          <a:p>
            <a:r>
              <a:rPr lang="en-US" dirty="0"/>
              <a:t>Vulnerability assessment</a:t>
            </a:r>
          </a:p>
          <a:p>
            <a:r>
              <a:rPr lang="en-US" dirty="0"/>
              <a:t>Security monitoring</a:t>
            </a:r>
          </a:p>
          <a:p>
            <a:r>
              <a:rPr lang="en-US" dirty="0"/>
              <a:t>Secure software development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help organizations protect their systems, data and digital services while maintaining practical access for authorized users.</a:t>
            </a:r>
          </a:p>
          <a:p>
            <a:endParaRPr lang="en-SL" dirty="0"/>
          </a:p>
        </p:txBody>
      </p:sp>
    </p:spTree>
    <p:extLst>
      <p:ext uri="{BB962C8B-B14F-4D97-AF65-F5344CB8AC3E}">
        <p14:creationId xmlns:p14="http://schemas.microsoft.com/office/powerpoint/2010/main" val="4174499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F63-242D-1F8E-61B8-1E24527A4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4029"/>
          </a:xfrm>
        </p:spPr>
        <p:txBody>
          <a:bodyPr/>
          <a:lstStyle/>
          <a:p>
            <a:r>
              <a:rPr lang="en-US" dirty="0"/>
              <a:t>Data, Analytics and Business Intelligence</a:t>
            </a:r>
            <a:endParaRPr lang="en-S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52856-638B-9A2D-6370-4D99125D2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9154"/>
            <a:ext cx="10515600" cy="544143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Organizations generate large amounts of information. We help turn that information into something they can understand and use.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Data Solutions</a:t>
            </a:r>
          </a:p>
          <a:p>
            <a:r>
              <a:rPr lang="en-US" dirty="0"/>
              <a:t>Data warehouses</a:t>
            </a:r>
          </a:p>
          <a:p>
            <a:r>
              <a:rPr lang="en-US" dirty="0"/>
              <a:t>Business intelligence dashboards</a:t>
            </a:r>
          </a:p>
          <a:p>
            <a:r>
              <a:rPr lang="en-US" dirty="0"/>
              <a:t>Data analytics</a:t>
            </a:r>
          </a:p>
          <a:p>
            <a:r>
              <a:rPr lang="en-US" dirty="0"/>
              <a:t>Financial analytics</a:t>
            </a:r>
          </a:p>
          <a:p>
            <a:r>
              <a:rPr lang="en-US" dirty="0"/>
              <a:t>Customer analytics</a:t>
            </a:r>
          </a:p>
          <a:p>
            <a:r>
              <a:rPr lang="en-US" dirty="0"/>
              <a:t>Operational reporting</a:t>
            </a:r>
          </a:p>
          <a:p>
            <a:r>
              <a:rPr lang="en-US" dirty="0"/>
              <a:t>GIS analytics</a:t>
            </a:r>
          </a:p>
          <a:p>
            <a:r>
              <a:rPr lang="en-US" dirty="0"/>
              <a:t>AI data pipelines</a:t>
            </a:r>
          </a:p>
          <a:p>
            <a:r>
              <a:rPr lang="en-US" dirty="0"/>
              <a:t>Executive dashboards</a:t>
            </a:r>
          </a:p>
          <a:p>
            <a:r>
              <a:rPr lang="en-US" dirty="0"/>
              <a:t>Performance monitoring</a:t>
            </a:r>
          </a:p>
          <a:p>
            <a:r>
              <a:rPr lang="en-US" dirty="0"/>
              <a:t>Example Technology Pipeline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PostgreSQL → Python → Data Pipeline → Analytics → Dashboard</a:t>
            </a:r>
          </a:p>
          <a:p>
            <a:pPr marL="0" indent="0">
              <a:buNone/>
            </a:pPr>
            <a:r>
              <a:rPr lang="en-US" dirty="0"/>
              <a:t>This allows raw business data to be collected, processed, analyzed and presented</a:t>
            </a:r>
          </a:p>
          <a:p>
            <a:endParaRPr lang="en-SL" dirty="0"/>
          </a:p>
        </p:txBody>
      </p:sp>
    </p:spTree>
    <p:extLst>
      <p:ext uri="{BB962C8B-B14F-4D97-AF65-F5344CB8AC3E}">
        <p14:creationId xmlns:p14="http://schemas.microsoft.com/office/powerpoint/2010/main" val="3371699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802</Words>
  <Application>Microsoft Office PowerPoint</Application>
  <PresentationFormat>Widescreen</PresentationFormat>
  <Paragraphs>188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EFDA ICT SOLUTIONS</vt:lpstr>
      <vt:lpstr>01.Enterprise Software Solutions</vt:lpstr>
      <vt:lpstr>02. FinTech &amp; Digital Financial Solutions </vt:lpstr>
      <vt:lpstr>03. AI and Intelligent Software</vt:lpstr>
      <vt:lpstr>04. Mobile Application Development</vt:lpstr>
      <vt:lpstr>05. Web and Cloud Solutions</vt:lpstr>
      <vt:lpstr>06. Real Estate Technology</vt:lpstr>
      <vt:lpstr>07. GIS,Land and Survey Technology</vt:lpstr>
      <vt:lpstr>08. E-Commerce and Digital Commerce</vt:lpstr>
      <vt:lpstr>09. Education Technology</vt:lpstr>
      <vt:lpstr>10. Cybersecurity and Digital Protection</vt:lpstr>
      <vt:lpstr>Data, Analytics and Business Intelligence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Christiana Thomas</dc:creator>
  <cp:lastModifiedBy>Christiana Thomas</cp:lastModifiedBy>
  <cp:revision>30</cp:revision>
  <dcterms:created xsi:type="dcterms:W3CDTF">2026-09-25T12:45:25Z</dcterms:created>
  <dcterms:modified xsi:type="dcterms:W3CDTF">2026-09-25T13:48:32Z</dcterms:modified>
</cp:coreProperties>
</file>